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67" autoAdjust="0"/>
  </p:normalViewPr>
  <p:slideViewPr>
    <p:cSldViewPr snapToGrid="0" snapToObjects="1">
      <p:cViewPr varScale="1">
        <p:scale>
          <a:sx n="94" d="100"/>
          <a:sy n="94" d="100"/>
        </p:scale>
        <p:origin x="21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9B7F4-3001-3F4E-94A4-31AA19FF039F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8C5F7-F7A4-4944-89CB-6CEDD3736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0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This is an awareness talk about hand arm vibration, part of Speedy Intelligent Safety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 should take around 30mins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We will cover: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Who is affected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What hand arm vibration syndrome (HAVS) looks like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How vibration is measured – How to control vibration exposure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What you can do now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We will have a quick quiz at 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C5F7-F7A4-4944-89CB-6CEDD37367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86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control exposure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Don’t use vibrating tools. Think of another way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If you are not sure seek advice from a supervisor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Sharp or well maintained tools work faster so create less exposure to vibration. It’s not just how much it vibrates, it’s how long it takes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 not force the machine. Let it do the work. Another reason for sharp drill bits and chisels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Think about yourself. Take a break. keep warm and dry – especially hands (wear gloves). Remember smoking increases the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C5F7-F7A4-4944-89CB-6CEDD37367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0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have any choice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Don’t use vibrating tools. Think of another way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law (Control of Vibration at Work Regulations 2005) says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“All employers shall take action to control and reduce exposure, provide information, instruction, training and regular health checks.” (source: HSE)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employer is doing their bit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law also say: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“All employees shall take all reasonable steps to ensure that they comply with safety procedures, training and operating guidelines set out by the employer.” (source: HSE)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It’s up to YOU to comply...after all it’s YOU that’s affected.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C5F7-F7A4-4944-89CB-6CEDD37367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78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Controlling exposure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Here are some products to help you control vibration: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The JCB with breaker attachment. Use a breaker attachment on an excavator rather than a hand-held breaker for larger jobs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Concrete &amp; steel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nailer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Use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nailers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fixings rather than a drill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Heavy duty petrol road breaker. Use low vibration tools when possible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Vibration management system. A vibration management system can prevent exposure to harmful levels of vibration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Diamond drill with rig/cut-off saw with trolley. Use tools such as diamond drills with rigs and cut-off saws with trolleys to avoid holding tools.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C5F7-F7A4-4944-89CB-6CEDD37367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85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should you do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Select the best tools and consumables for the job: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Think modern, low vibration tools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Think alternative methods, e.g. JCB with breaker attachment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Think diamond drilling with rigs to avoid holding tools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Gripping properly and not forcing all help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There are training courses which Speedy can run. Ask your supervisor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keep hands warm and use hand arm vibration gloves. Take breaks and also exercise your fingers. It all helps.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keep an eye out for the symptoms and report them as soon as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C5F7-F7A4-4944-89CB-6CEDD37367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39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Summary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Competence is key – it’s skills, knowledge AND behaviour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HAVS is a really serious condition that affects many thousands of people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We need to think carefully about it when selecting and using vibrating equipment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There is NO safe level of vibration and exposure to vibration must be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minimised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Preventing hand arm vibration is about avoiding long-term pain and permanent disability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You must watch out for and report any symptoms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finally before I go let’s have a quick quiz just to make sure you understand about hand arm vibration.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C5F7-F7A4-4944-89CB-6CEDD37367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12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Quick quiz </a:t>
            </a: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Competence requires skills and knowledge and what else?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 and attitudes – because it’s people that often cause accidents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the three human factors we need to focus on to improve competence?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Self-awareness, situational awareness and risk awareness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the regulations that cover hand arm vibration?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of Vibration at Work Regulations 2005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the symptoms?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Pins and needles, loss of sense of touch, pain/numbness, fingers turn white, loss of grip.</a:t>
            </a: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many people suffer from HAVS?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300,000 or one in 20 power tool users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What does m/s2 stand for?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second squared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 to the HSE what should a good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roadbreaker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measure in m/s2?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Five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second squared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there a safe level of vibration?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can you reduce exposure to vibration?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Don’t use vibrating tools, use low vibration tools, keep tools in good condition, don’t force the tool and if in doubt ask a supervisor.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Which products can help you reduce exposure?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JCB with breaker attachment, concrete and steel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nailer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diamond drilling rig, heavy duty road breaker, cut-off saw and vibration management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C5F7-F7A4-4944-89CB-6CEDD37367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6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is affected?</a:t>
            </a: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Hand arm vibration is covered by the Control of Vibration at Work Regulations 2005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Symptoms are progressive and not reversible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Over five million workers use vibrating machinery at work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Two million workers are exposed to potential danger levels, that’s 40% at direct risk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300,000 already have advanced symptoms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More than one in 20 power tool users are suffering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Does anyone know anyone who’s affected?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C5F7-F7A4-4944-89CB-6CEDD37367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46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first a word on competence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Standards of safety are improving all the time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But construction is a dangerous occupation. Around 50 people die a year (that’s on average one a week) and thousands suffer ill health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industry believes that improving competence will reduce accidents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But what is competence? We think of it as the skills and the know-how to do the job. BUT it is also about behaviour and the attitudes of people...because, it’s people that often cause accidents.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involves: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Self-awareness: get to know yourself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Situational awareness: expect the unexpected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Risk awareness: think outside the box.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C5F7-F7A4-4944-89CB-6CEDD373675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39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Self-awareness: get to know yourself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This is where the person considers themself and their personal role in the process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That means YOU and your frame of mind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Late nights or hang-overs can all affect your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judgement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Domestic disputes like rows, emotional upsets, and stress can affect your attitude and concentration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All that can affect your performance, your safety and the safety of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C5F7-F7A4-4944-89CB-6CEDD37367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Situational awareness: expect the unexpected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Don’t assume that today will be the same as yesterday. Things change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Situational awareness means taking note of the broader context in which you are working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Take a moment to stop and think about what is going on around you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For example – one minute there’s a track across a site and two hours later someone has dug a hole, ready for you to fall in. It wasn’t there before!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C5F7-F7A4-4944-89CB-6CEDD37367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5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awareness: think outside the box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Risk awareness is more than risk assessment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 recognises the increased risks that relate to things beyond normal risk assessment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Such as age, inexperience, poor eyesight, fading light and language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good example is out-of-context risk, where risk is increased because of working in a different part of the site or on a new job or in unfamiliar surroundings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An example of this could be an operative who is asked to undertake a drilling task in a hazardous area where there is risk of combustion.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C5F7-F7A4-4944-89CB-6CEDD37367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9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 arm vibration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HAVS is vibration transmitted into hands and arms whilst using hand-held power tools &amp; machinery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Prolonged and regular exposure to vibration can cause damage to nerve endings and affect blood circulation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Hand arm vibration is seriously debilitating and can affect your work and your social life a great deal.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C5F7-F7A4-4944-89CB-6CEDD37367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07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 the symptoms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Symptoms are progressive and not reversible: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Pins and needles: irritating and uncomfortable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Loss of touch: if you can’t feel it how do you know if it is hot or cold?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Severe pain: when fingers go white in the cold and then red on recovery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Loss of grip strength: you have to pick up tools with your wrist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Carpal Tunnel Syndrome: constant pain in hand and wrist making sleeping difficult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Does anybody recognise these symptoms?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C5F7-F7A4-4944-89CB-6CEDD37367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86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identify the risk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HSE shows a good road breaker measures five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second squared (m/s2) whilst a bad one measures 20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second squared (m/s2)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good breaker can be used between two and eight hours with appropriate controls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However the 20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second squared (m/s2) breaker could only safely be used between eight and 30mins with appropriate controls.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C5F7-F7A4-4944-89CB-6CEDD37367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6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05D6-747B-EA43-ACF1-F4235968BB2C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F00-B630-E842-ADB4-DFC841553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2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05D6-747B-EA43-ACF1-F4235968BB2C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F00-B630-E842-ADB4-DFC841553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0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05D6-747B-EA43-ACF1-F4235968BB2C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F00-B630-E842-ADB4-DFC841553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7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05D6-747B-EA43-ACF1-F4235968BB2C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F00-B630-E842-ADB4-DFC841553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4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05D6-747B-EA43-ACF1-F4235968BB2C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F00-B630-E842-ADB4-DFC841553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7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05D6-747B-EA43-ACF1-F4235968BB2C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F00-B630-E842-ADB4-DFC841553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8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05D6-747B-EA43-ACF1-F4235968BB2C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F00-B630-E842-ADB4-DFC841553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3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05D6-747B-EA43-ACF1-F4235968BB2C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F00-B630-E842-ADB4-DFC841553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7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05D6-747B-EA43-ACF1-F4235968BB2C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F00-B630-E842-ADB4-DFC841553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4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05D6-747B-EA43-ACF1-F4235968BB2C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F00-B630-E842-ADB4-DFC841553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6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05D6-747B-EA43-ACF1-F4235968BB2C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EF00-B630-E842-ADB4-DFC841553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205D6-747B-EA43-ACF1-F4235968BB2C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2EF00-B630-E842-ADB4-DFC841553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4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1396 HAV Toolbox Talk POWERPOINT SIZ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283"/>
            <a:ext cx="9288000" cy="7002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592D70-18D5-489C-96DA-00A22BB097FB}"/>
              </a:ext>
            </a:extLst>
          </p:cNvPr>
          <p:cNvSpPr/>
          <p:nvPr/>
        </p:nvSpPr>
        <p:spPr>
          <a:xfrm>
            <a:off x="245979" y="20854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D5684-114E-4D0D-8D0C-D1E436D71DF8}"/>
              </a:ext>
            </a:extLst>
          </p:cNvPr>
          <p:cNvSpPr/>
          <p:nvPr/>
        </p:nvSpPr>
        <p:spPr>
          <a:xfrm>
            <a:off x="302126" y="592755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E307F38-B5F5-44B8-AD41-771775B80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26" y="208547"/>
            <a:ext cx="2116574" cy="5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9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396 HAV Toolbox Talk POWERPOINT SIZE 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283"/>
            <a:ext cx="9288000" cy="7002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DB6BC6-B409-4DFC-8390-B5BE5399D996}"/>
              </a:ext>
            </a:extLst>
          </p:cNvPr>
          <p:cNvSpPr/>
          <p:nvPr/>
        </p:nvSpPr>
        <p:spPr>
          <a:xfrm>
            <a:off x="245979" y="20854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45CDEB-A57F-4F34-BDBA-4657A6E2CF28}"/>
              </a:ext>
            </a:extLst>
          </p:cNvPr>
          <p:cNvSpPr/>
          <p:nvPr/>
        </p:nvSpPr>
        <p:spPr>
          <a:xfrm>
            <a:off x="302126" y="592755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340AA68-3ED9-4FBC-A5B8-327C71AB0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26" y="208547"/>
            <a:ext cx="2116574" cy="5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4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396 HAV Toolbox Talk POWERPOINT SIZE 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283"/>
            <a:ext cx="9288000" cy="7002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F7C37C-E075-472F-9EB9-9F4287CED201}"/>
              </a:ext>
            </a:extLst>
          </p:cNvPr>
          <p:cNvSpPr/>
          <p:nvPr/>
        </p:nvSpPr>
        <p:spPr>
          <a:xfrm>
            <a:off x="245979" y="20854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7DBDA4-DE79-4EEE-9493-127C67FC7460}"/>
              </a:ext>
            </a:extLst>
          </p:cNvPr>
          <p:cNvSpPr/>
          <p:nvPr/>
        </p:nvSpPr>
        <p:spPr>
          <a:xfrm>
            <a:off x="302126" y="592755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7DB8BB8-6211-49B3-A7D8-2466D1EBF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26" y="208547"/>
            <a:ext cx="2116574" cy="5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4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396 HAV Toolbox Talk POWERPOINT SIZE 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283"/>
            <a:ext cx="9288000" cy="7002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2EE1D3-F7DF-4B33-AA3E-1DF8BDD98F39}"/>
              </a:ext>
            </a:extLst>
          </p:cNvPr>
          <p:cNvSpPr/>
          <p:nvPr/>
        </p:nvSpPr>
        <p:spPr>
          <a:xfrm>
            <a:off x="245979" y="20854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6660A7-E07E-452D-B74E-31904FD12D2C}"/>
              </a:ext>
            </a:extLst>
          </p:cNvPr>
          <p:cNvSpPr/>
          <p:nvPr/>
        </p:nvSpPr>
        <p:spPr>
          <a:xfrm>
            <a:off x="302126" y="6278880"/>
            <a:ext cx="2785979" cy="4561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8D0DF63-9EE1-4787-A967-9F9C773D7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26" y="208547"/>
            <a:ext cx="2116574" cy="5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6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396 HAV Toolbox Talk POWERPOINT SIZE 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283"/>
            <a:ext cx="9288000" cy="700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8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396 HAV Toolbox Talk POWERPOINT SIZE 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283"/>
            <a:ext cx="9288000" cy="7002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1D5176-8165-4777-BCE1-82A7FF7F069C}"/>
              </a:ext>
            </a:extLst>
          </p:cNvPr>
          <p:cNvSpPr/>
          <p:nvPr/>
        </p:nvSpPr>
        <p:spPr>
          <a:xfrm>
            <a:off x="245979" y="20854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E7E663-DD34-4884-A09E-FD7000B8C1C8}"/>
              </a:ext>
            </a:extLst>
          </p:cNvPr>
          <p:cNvSpPr/>
          <p:nvPr/>
        </p:nvSpPr>
        <p:spPr>
          <a:xfrm>
            <a:off x="302126" y="592755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066BE2F-FBB3-49C9-9649-0CC2B9786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26" y="208547"/>
            <a:ext cx="2116574" cy="5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32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396 HAV Toolbox Talk POWERPOINT SIZE 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283"/>
            <a:ext cx="9288000" cy="7002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6A8568-85D5-43BD-A513-E852B3161AF2}"/>
              </a:ext>
            </a:extLst>
          </p:cNvPr>
          <p:cNvSpPr/>
          <p:nvPr/>
        </p:nvSpPr>
        <p:spPr>
          <a:xfrm>
            <a:off x="245979" y="20854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DE79AC-DCAA-40A8-892A-8BF0231FD45F}"/>
              </a:ext>
            </a:extLst>
          </p:cNvPr>
          <p:cNvSpPr/>
          <p:nvPr/>
        </p:nvSpPr>
        <p:spPr>
          <a:xfrm>
            <a:off x="302126" y="6207760"/>
            <a:ext cx="2785979" cy="527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5F3B569-DD3E-4A01-81F9-131274FDD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26" y="208547"/>
            <a:ext cx="2116574" cy="5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9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1396 HAV Toolbox Talk POWERPOINT SIZE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283"/>
            <a:ext cx="9288000" cy="70025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BA1A57-6C74-480E-B8DC-4B4C6540BBE2}"/>
              </a:ext>
            </a:extLst>
          </p:cNvPr>
          <p:cNvSpPr/>
          <p:nvPr/>
        </p:nvSpPr>
        <p:spPr>
          <a:xfrm>
            <a:off x="245979" y="20854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F03681-FC25-4BE3-8921-B8643F3446B8}"/>
              </a:ext>
            </a:extLst>
          </p:cNvPr>
          <p:cNvSpPr/>
          <p:nvPr/>
        </p:nvSpPr>
        <p:spPr>
          <a:xfrm>
            <a:off x="302126" y="592755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70FF207-FAEA-4051-A724-E887BDB7F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26" y="208547"/>
            <a:ext cx="2116574" cy="5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0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396 HAV Toolbox Talk POWERPOINT SIZE 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283"/>
            <a:ext cx="9288000" cy="7002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1F3D75-204B-4B81-B1F2-75887CC036AE}"/>
              </a:ext>
            </a:extLst>
          </p:cNvPr>
          <p:cNvSpPr/>
          <p:nvPr/>
        </p:nvSpPr>
        <p:spPr>
          <a:xfrm>
            <a:off x="245979" y="20854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812251-90A5-4D7B-AB45-9E1FD15839EA}"/>
              </a:ext>
            </a:extLst>
          </p:cNvPr>
          <p:cNvSpPr/>
          <p:nvPr/>
        </p:nvSpPr>
        <p:spPr>
          <a:xfrm>
            <a:off x="302126" y="592755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21E9CF5-5B97-43B4-9457-7A35105CC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26" y="208547"/>
            <a:ext cx="2116574" cy="5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7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396 HAV Toolbox Talk POWERPOINT SIZE 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283"/>
            <a:ext cx="9288000" cy="7002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9D8056-EE15-4F77-8629-FC95846EA792}"/>
              </a:ext>
            </a:extLst>
          </p:cNvPr>
          <p:cNvSpPr/>
          <p:nvPr/>
        </p:nvSpPr>
        <p:spPr>
          <a:xfrm>
            <a:off x="245979" y="20854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E80E5-9CBB-4778-9B22-2D98D15B03F4}"/>
              </a:ext>
            </a:extLst>
          </p:cNvPr>
          <p:cNvSpPr/>
          <p:nvPr/>
        </p:nvSpPr>
        <p:spPr>
          <a:xfrm>
            <a:off x="302126" y="592755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0EEFE4E-D5AB-4994-9BFE-D8978AC35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26" y="208547"/>
            <a:ext cx="2116574" cy="5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9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396 HAV Toolbox Talk POWERPOINT SIZE 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283"/>
            <a:ext cx="9288000" cy="7002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B3828-9511-41CC-98D2-4D62FEC48AA2}"/>
              </a:ext>
            </a:extLst>
          </p:cNvPr>
          <p:cNvSpPr/>
          <p:nvPr/>
        </p:nvSpPr>
        <p:spPr>
          <a:xfrm>
            <a:off x="245979" y="20854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F5962E-4EE9-4AC7-A928-6F68A2FFA066}"/>
              </a:ext>
            </a:extLst>
          </p:cNvPr>
          <p:cNvSpPr/>
          <p:nvPr/>
        </p:nvSpPr>
        <p:spPr>
          <a:xfrm>
            <a:off x="302126" y="592755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AE4694B-2C5A-4DED-9BE1-7BCACE2EF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26" y="208547"/>
            <a:ext cx="2116574" cy="5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8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396 HAV Toolbox Talk POWERPOINT SIZE 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283"/>
            <a:ext cx="9288000" cy="7002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460FA2-85C7-4E92-9E35-F2AB98F21312}"/>
              </a:ext>
            </a:extLst>
          </p:cNvPr>
          <p:cNvSpPr/>
          <p:nvPr/>
        </p:nvSpPr>
        <p:spPr>
          <a:xfrm>
            <a:off x="245979" y="20854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6027D-9786-430C-B627-42B4838039DF}"/>
              </a:ext>
            </a:extLst>
          </p:cNvPr>
          <p:cNvSpPr/>
          <p:nvPr/>
        </p:nvSpPr>
        <p:spPr>
          <a:xfrm>
            <a:off x="302126" y="592755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07DBB5D-A792-4B47-9560-BF4C135F5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26" y="208547"/>
            <a:ext cx="2116574" cy="5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6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396 HAV Toolbox Talk POWERPOINT SIZE 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283"/>
            <a:ext cx="9288000" cy="7002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F3C4A0-54D4-48BE-969A-A5140B85C353}"/>
              </a:ext>
            </a:extLst>
          </p:cNvPr>
          <p:cNvSpPr/>
          <p:nvPr/>
        </p:nvSpPr>
        <p:spPr>
          <a:xfrm>
            <a:off x="245979" y="20854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23422-CD21-4D4A-8E5A-1BBDEA2ABC4D}"/>
              </a:ext>
            </a:extLst>
          </p:cNvPr>
          <p:cNvSpPr/>
          <p:nvPr/>
        </p:nvSpPr>
        <p:spPr>
          <a:xfrm>
            <a:off x="302126" y="592755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CF3BC36-D56B-452E-A66E-A21036565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26" y="208547"/>
            <a:ext cx="2116574" cy="5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4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396 HAV Toolbox Talk POWERPOINT SIZE 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283"/>
            <a:ext cx="9288000" cy="7002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97E89E-A813-411D-8AFE-8B9F010954B8}"/>
              </a:ext>
            </a:extLst>
          </p:cNvPr>
          <p:cNvSpPr/>
          <p:nvPr/>
        </p:nvSpPr>
        <p:spPr>
          <a:xfrm>
            <a:off x="245979" y="20854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99809D-461B-46E2-ABDF-D4B5553F59C0}"/>
              </a:ext>
            </a:extLst>
          </p:cNvPr>
          <p:cNvSpPr/>
          <p:nvPr/>
        </p:nvSpPr>
        <p:spPr>
          <a:xfrm>
            <a:off x="302126" y="592755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59180A9-E7C4-4926-B984-A5591B1B1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26" y="208547"/>
            <a:ext cx="2116574" cy="5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2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396 HAV Toolbox Talk POWERPOINT SIZE 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283"/>
            <a:ext cx="9288000" cy="7002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DBCDBD-4B90-48FC-8452-FFBEE1D592CF}"/>
              </a:ext>
            </a:extLst>
          </p:cNvPr>
          <p:cNvSpPr/>
          <p:nvPr/>
        </p:nvSpPr>
        <p:spPr>
          <a:xfrm>
            <a:off x="245979" y="20854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0EA231-5BFF-4542-838B-1E27B8909D4F}"/>
              </a:ext>
            </a:extLst>
          </p:cNvPr>
          <p:cNvSpPr/>
          <p:nvPr/>
        </p:nvSpPr>
        <p:spPr>
          <a:xfrm>
            <a:off x="302126" y="5927557"/>
            <a:ext cx="2785979" cy="80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CE6AFC7-E608-4DCE-888C-83FA01E56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26" y="208547"/>
            <a:ext cx="2116574" cy="5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8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1534</Words>
  <Application>Microsoft Office PowerPoint</Application>
  <PresentationFormat>On-screen Show (4:3)</PresentationFormat>
  <Paragraphs>158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Speedy Asset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Collins</dc:creator>
  <cp:lastModifiedBy>Stuart Murphy</cp:lastModifiedBy>
  <cp:revision>18</cp:revision>
  <dcterms:created xsi:type="dcterms:W3CDTF">2012-11-06T08:54:06Z</dcterms:created>
  <dcterms:modified xsi:type="dcterms:W3CDTF">2020-01-17T11:00:54Z</dcterms:modified>
</cp:coreProperties>
</file>